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8" r:id="rId15"/>
    <p:sldId id="273" r:id="rId16"/>
    <p:sldId id="274" r:id="rId17"/>
    <p:sldId id="275" r:id="rId18"/>
    <p:sldId id="265" r:id="rId19"/>
    <p:sldId id="267" r:id="rId20"/>
    <p:sldId id="293" r:id="rId21"/>
    <p:sldId id="294" r:id="rId22"/>
    <p:sldId id="290" r:id="rId23"/>
    <p:sldId id="291" r:id="rId24"/>
    <p:sldId id="292" r:id="rId25"/>
    <p:sldId id="276" r:id="rId26"/>
    <p:sldId id="266" r:id="rId27"/>
    <p:sldId id="277" r:id="rId28"/>
    <p:sldId id="278" r:id="rId29"/>
    <p:sldId id="283" r:id="rId30"/>
    <p:sldId id="281" r:id="rId31"/>
    <p:sldId id="282" r:id="rId32"/>
    <p:sldId id="285" r:id="rId33"/>
    <p:sldId id="279" r:id="rId34"/>
    <p:sldId id="287" r:id="rId35"/>
    <p:sldId id="288" r:id="rId36"/>
    <p:sldId id="289" r:id="rId37"/>
    <p:sldId id="284" r:id="rId38"/>
    <p:sldId id="280" r:id="rId39"/>
    <p:sldId id="28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93"/>
    <p:restoredTop sz="76415"/>
  </p:normalViewPr>
  <p:slideViewPr>
    <p:cSldViewPr snapToGrid="0" snapToObjects="1">
      <p:cViewPr varScale="1">
        <p:scale>
          <a:sx n="118" d="100"/>
          <a:sy n="118" d="100"/>
        </p:scale>
        <p:origin x="1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67198-5926-D044-A257-E0506B4ECFCE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06605-66B6-EF48-BF3C-AE969B01A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2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s://www.elprocus.com/passive-infrared-pir-sensor-with-applications/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://www.eclipse.org/paho/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put_device" TargetMode="External"/><Relationship Id="rId4" Type="http://schemas.openxmlformats.org/officeDocument/2006/relationships/hyperlink" Target="https://en.wikipedia.org/wiki/Output_device" TargetMode="External"/><Relationship Id="rId5" Type="http://schemas.openxmlformats.org/officeDocument/2006/relationships/hyperlink" Target="https://en.wikipedia.org/wiki/Electronic_visual_display" TargetMode="External"/><Relationship Id="rId6" Type="http://schemas.openxmlformats.org/officeDocument/2006/relationships/hyperlink" Target="https://en.wikipedia.org/wiki/Information_processing_system" TargetMode="External"/><Relationship Id="rId7" Type="http://schemas.openxmlformats.org/officeDocument/2006/relationships/hyperlink" Target="https://en.wikipedia.org/wiki/Multi-touch" TargetMode="External"/><Relationship Id="rId8" Type="http://schemas.openxmlformats.org/officeDocument/2006/relationships/hyperlink" Target="https://en.wikipedia.org/wiki/Stylus_(computing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Things</a:t>
            </a:r>
            <a:r>
              <a:rPr lang="en-US" sz="1200" dirty="0" smtClean="0"/>
              <a:t> are wide variety of devices like </a:t>
            </a:r>
            <a:r>
              <a:rPr lang="en-US" sz="1200" dirty="0" err="1" smtClean="0"/>
              <a:t>Wifi</a:t>
            </a:r>
            <a:r>
              <a:rPr lang="en-US" sz="1200" dirty="0" smtClean="0"/>
              <a:t> connected or has access to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58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DHT11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Temparature</a:t>
            </a:r>
            <a:r>
              <a:rPr lang="en-US" dirty="0" smtClean="0"/>
              <a:t>/ humidity sensor</a:t>
            </a:r>
          </a:p>
          <a:p>
            <a:pPr marL="228600" indent="-228600">
              <a:buAutoNum type="arabicPeriod"/>
            </a:pPr>
            <a:r>
              <a:rPr lang="en-US" dirty="0" smtClean="0"/>
              <a:t>Door Sensor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reed switch and one magnet, creating a closed circuit. If someone opens an armed door or window, the magnet is pulled away from the switch, which breaks the circuit and triggers an event.</a:t>
            </a:r>
          </a:p>
          <a:p>
            <a:pPr marL="228600" indent="-228600"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Ultrasonic sensor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Detects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distance between objects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PIR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Passive Infrared Sensor 120 degree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light sensor- resistance decrease when exposed exposed to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7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LEDs are the easiest way to simulate 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important matter is getting</a:t>
            </a:r>
            <a:r>
              <a:rPr lang="en-US" baseline="0" dirty="0" smtClean="0"/>
              <a:t> the pin high or low according to our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3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Reason: Limitation of demo </a:t>
            </a:r>
            <a:r>
              <a:rPr lang="mr-IN" dirty="0" smtClean="0"/>
              <a:t>–</a:t>
            </a:r>
            <a:r>
              <a:rPr lang="en-US" dirty="0" err="1" smtClean="0"/>
              <a:t>ing</a:t>
            </a:r>
            <a:r>
              <a:rPr lang="en-US" dirty="0" smtClean="0"/>
              <a:t> garage door open and other lights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6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As you see</a:t>
            </a:r>
            <a:r>
              <a:rPr lang="en-US" sz="1200" baseline="0" dirty="0" smtClean="0"/>
              <a:t> I have listed about 4 different microcontrollers those can be placed anywhere in the world, They need a simple protocol to talk to each other.</a:t>
            </a:r>
            <a:endParaRPr lang="en-US" sz="1200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project uses </a:t>
            </a:r>
            <a:r>
              <a:rPr lang="en-US" baseline="0" dirty="0" err="1" smtClean="0"/>
              <a:t>MQTTfx</a:t>
            </a:r>
            <a:r>
              <a:rPr lang="en-US" baseline="0" dirty="0" smtClean="0"/>
              <a:t> for debugging MQTT messages.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MQTT.fx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MQTT Client written in Java based 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Eclipse Paho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12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red and blue are clients.</a:t>
            </a:r>
          </a:p>
          <a:p>
            <a:endParaRPr lang="en-US" dirty="0" smtClean="0"/>
          </a:p>
          <a:p>
            <a:r>
              <a:rPr lang="en-US" dirty="0" smtClean="0"/>
              <a:t>The client that publishes is called publisher.</a:t>
            </a:r>
          </a:p>
          <a:p>
            <a:r>
              <a:rPr lang="en-US" dirty="0" smtClean="0"/>
              <a:t>All those receives is called subscribers</a:t>
            </a:r>
          </a:p>
          <a:p>
            <a:endParaRPr lang="en-US" dirty="0" smtClean="0"/>
          </a:p>
          <a:p>
            <a:r>
              <a:rPr lang="en-US" dirty="0" smtClean="0"/>
              <a:t>Topic</a:t>
            </a:r>
            <a:r>
              <a:rPr lang="en-US" baseline="0" dirty="0" smtClean="0"/>
              <a:t> is a string word and is hierarchical meaning:   home -&gt; living room -&gt;light or home -&gt; living room -&gt; TV will be represented as /home/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/light or 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/TV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36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Project Demo:  The project aims to control and automate devices using voice. The major advantage of the system is ease</a:t>
            </a:r>
            <a:r>
              <a:rPr lang="en-US" baseline="0" dirty="0" smtClean="0"/>
              <a:t> of management for the user by not to have his or her phone open and click on certain options to control things or go near the switch to turn it 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3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 Red makes it easy to change a decision.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In the first flow, A photo light sensor input is send to a regulator that decides whether to on or off the relay board.</a:t>
            </a:r>
          </a:p>
          <a:p>
            <a:r>
              <a:rPr lang="en-US" baseline="0" dirty="0" smtClean="0"/>
              <a:t>Assume that relay board has connection to a light switch.</a:t>
            </a:r>
          </a:p>
          <a:p>
            <a:r>
              <a:rPr lang="en-US" baseline="0" dirty="0" smtClean="0"/>
              <a:t>The average reading of Photo sensor in this room is 4 lux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flux per unit area). Regulator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set to 2. Lets change the value to 6 and see difference.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opening node red in Edison using SSH.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help us not to remove the device installed and update code inside.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2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Body Area Network:   Wearables, Implants, </a:t>
            </a:r>
            <a:endParaRPr lang="en-US" sz="1800" dirty="0"/>
          </a:p>
          <a:p>
            <a:r>
              <a:rPr lang="en-US" sz="1800" dirty="0" smtClean="0"/>
              <a:t>Activity</a:t>
            </a:r>
            <a:r>
              <a:rPr lang="en-US" sz="1800" baseline="0" dirty="0" smtClean="0"/>
              <a:t> Monitoring: </a:t>
            </a:r>
            <a:r>
              <a:rPr lang="en-US" sz="1800" dirty="0" smtClean="0"/>
              <a:t>ECG, Tilt Sensor, Motion Sensors</a:t>
            </a:r>
          </a:p>
          <a:p>
            <a:r>
              <a:rPr lang="en-US" sz="1800" dirty="0" smtClean="0"/>
              <a:t>Smart House:  Smoke sensor,</a:t>
            </a:r>
            <a:r>
              <a:rPr lang="en-US" sz="1800" baseline="0" dirty="0" smtClean="0"/>
              <a:t> Smart window, Gas leak sensor, Camera</a:t>
            </a:r>
          </a:p>
          <a:p>
            <a:r>
              <a:rPr lang="en-US" sz="1800" baseline="0" dirty="0" smtClean="0"/>
              <a:t>Agriculture: Smart sprinklers, pest control monitors, drones for field monitoring</a:t>
            </a:r>
          </a:p>
          <a:p>
            <a:r>
              <a:rPr lang="en-US" sz="1800" baseline="0" dirty="0" smtClean="0"/>
              <a:t>Livestock: sensors on animals to monitor their health</a:t>
            </a:r>
          </a:p>
          <a:p>
            <a:r>
              <a:rPr lang="en-US" sz="1800" dirty="0" smtClean="0"/>
              <a:t>Transportation: lost/stolen</a:t>
            </a:r>
            <a:r>
              <a:rPr lang="en-US" sz="1800" baseline="0" dirty="0" smtClean="0"/>
              <a:t> car tracking, smart parking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47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flow the command comes from </a:t>
            </a:r>
            <a:r>
              <a:rPr lang="en-US" dirty="0" err="1" smtClean="0"/>
              <a:t>alexa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Lets try that:</a:t>
            </a:r>
          </a:p>
          <a:p>
            <a:r>
              <a:rPr lang="en-US" dirty="0" smtClean="0"/>
              <a:t>Alexa, ask demo to increase</a:t>
            </a:r>
            <a:r>
              <a:rPr lang="en-US" baseline="0" dirty="0" smtClean="0"/>
              <a:t> the brightness</a:t>
            </a:r>
          </a:p>
          <a:p>
            <a:r>
              <a:rPr lang="en-US" baseline="0" dirty="0" smtClean="0"/>
              <a:t>Alexa, Ask demo to reduce the brightness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20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all the sensor input in the raspberry Pi. We could control any device in 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devices connected to the cloud. This flow runs in the local server and is accessible only for this raspberry 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80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flow we discussed before can be moved to the cloud. IBM </a:t>
            </a:r>
            <a:r>
              <a:rPr lang="en-US" baseline="0" dirty="0" err="1" smtClean="0"/>
              <a:t>Bluemix</a:t>
            </a:r>
            <a:r>
              <a:rPr lang="en-US" baseline="0" dirty="0" smtClean="0"/>
              <a:t> provide a platform that runs node red. This will help us control all these devices including node red from any part of the world.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40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Launch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monitors, people can read the outputs from computers.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is captured by keyboards, which is the only way.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“Computers” act in the middle to carry out calculation or simply do the tasks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3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mouse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pointing device (hand control) that detects two-dimensional motion relative to a surface. This motion is typically translated into the motion of a pointer on a display, which allows a smooth control of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graphical user 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touchscreen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put device"/>
              </a:rPr>
              <a:t>input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Output device"/>
              </a:rPr>
              <a:t>output device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normally layered on the top 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lectronic visual display"/>
              </a:rPr>
              <a:t>electronic visual display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user can give input or control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through simple 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ulti-touch"/>
              </a:rPr>
              <a:t>multi-touch gestures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touching the screen with a special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tylus (computing)"/>
              </a:rPr>
              <a:t>stylus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and/or one or more fingers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6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on smart phones:  Siri, Cortana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home:  Hands-free help from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Google Assistant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Voice service called Alexa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inside Echo, Echo Dot,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create customized skills or voice commands which can be used in day</a:t>
            </a:r>
            <a:r>
              <a:rPr lang="en-US" baseline="0" dirty="0" smtClean="0"/>
              <a:t> today basic.</a:t>
            </a:r>
          </a:p>
          <a:p>
            <a:r>
              <a:rPr lang="en-US" baseline="0" dirty="0" smtClean="0"/>
              <a:t>The reason for customized skill is that need for each individual may vary. Suppose if one likes watching news in the morning, other might prefer radio or a newspaper. So we can create our own skills to make our life easy.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73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4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53762"/>
            <a:ext cx="12191999" cy="1767015"/>
          </a:xfrm>
        </p:spPr>
        <p:txBody>
          <a:bodyPr>
            <a:noAutofit/>
          </a:bodyPr>
          <a:lstStyle/>
          <a:p>
            <a:r>
              <a:rPr lang="en-US" sz="6600" dirty="0" smtClean="0"/>
              <a:t>Internet of Things Using Node-Red and Alexa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8249" y="4485502"/>
            <a:ext cx="5400202" cy="1113117"/>
          </a:xfrm>
        </p:spPr>
        <p:txBody>
          <a:bodyPr/>
          <a:lstStyle/>
          <a:p>
            <a:pPr algn="r"/>
            <a:r>
              <a:rPr lang="en-US" dirty="0" err="1" smtClean="0"/>
              <a:t>AnOJA</a:t>
            </a:r>
            <a:r>
              <a:rPr lang="en-US" dirty="0" smtClean="0"/>
              <a:t> </a:t>
            </a:r>
            <a:r>
              <a:rPr lang="en-US" dirty="0" err="1" smtClean="0"/>
              <a:t>rajalakshmi</a:t>
            </a:r>
            <a:endParaRPr lang="en-US" dirty="0" smtClean="0"/>
          </a:p>
          <a:p>
            <a:pPr algn="r"/>
            <a:r>
              <a:rPr lang="en-US" dirty="0" smtClean="0"/>
              <a:t>School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05" y="1845734"/>
            <a:ext cx="6359525" cy="4242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3 Model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BCM43438 wireless LAN and Bluetooth Low Energy (BLE) on </a:t>
            </a:r>
            <a:r>
              <a:rPr lang="en-US" dirty="0" smtClean="0"/>
              <a:t>board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Quad </a:t>
            </a:r>
            <a:r>
              <a:rPr lang="en-US" dirty="0"/>
              <a:t>Core 1.2GHz Broadcom BCM2837 64bit </a:t>
            </a:r>
            <a:r>
              <a:rPr lang="en-US" dirty="0" smtClean="0"/>
              <a:t>CPU</a:t>
            </a:r>
          </a:p>
          <a:p>
            <a:pPr>
              <a:buFont typeface="Wingdings" charset="2"/>
              <a:buChar char="Ø"/>
            </a:pPr>
            <a:r>
              <a:rPr lang="en-US" dirty="0"/>
              <a:t>Features: GPIO, UART, I2C and </a:t>
            </a:r>
            <a:r>
              <a:rPr lang="en-US" dirty="0" smtClean="0"/>
              <a:t>SPI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1GB 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40-pin extended GPIO</a:t>
            </a:r>
          </a:p>
          <a:p>
            <a:pPr>
              <a:buFont typeface="Wingdings" charset="2"/>
              <a:buChar char="Ø"/>
            </a:pPr>
            <a:r>
              <a:rPr lang="en-US" dirty="0"/>
              <a:t>4 USB 2 ports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Runs Linux and Node RED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Edison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37" y="2057768"/>
            <a:ext cx="7589963" cy="426935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8897" y="1878864"/>
            <a:ext cx="5449294" cy="4381169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Processor</a:t>
            </a:r>
            <a:r>
              <a:rPr lang="en-US" dirty="0"/>
              <a:t>: 22 nm Intel® </a:t>
            </a:r>
            <a:r>
              <a:rPr lang="en-US" dirty="0" err="1"/>
              <a:t>SoC</a:t>
            </a:r>
            <a:r>
              <a:rPr lang="en-US" dirty="0"/>
              <a:t> that includes a dual-core, dual-threaded Intel® Atom™ CPU at 500 MHz and a </a:t>
            </a:r>
            <a:r>
              <a:rPr lang="en-US" dirty="0" smtClean="0"/>
              <a:t>32-bitIntel</a:t>
            </a:r>
            <a:r>
              <a:rPr lang="en-US" dirty="0"/>
              <a:t>® Quark™ microcontroller at 100 </a:t>
            </a:r>
            <a:r>
              <a:rPr lang="en-US" dirty="0" smtClean="0"/>
              <a:t>MHz</a:t>
            </a:r>
            <a:endParaRPr lang="en-US" u="sng" dirty="0"/>
          </a:p>
          <a:p>
            <a:pPr>
              <a:buFont typeface="Wingdings" charset="2"/>
              <a:buChar char="Ø"/>
            </a:pPr>
            <a:r>
              <a:rPr lang="en-US" dirty="0" smtClean="0"/>
              <a:t>RAM: </a:t>
            </a:r>
            <a:r>
              <a:rPr lang="it-IT" dirty="0"/>
              <a:t>1 </a:t>
            </a:r>
            <a:r>
              <a:rPr lang="it-IT" dirty="0" smtClean="0"/>
              <a:t>GB</a:t>
            </a:r>
          </a:p>
          <a:p>
            <a:pPr>
              <a:buFont typeface="Wingdings" charset="2"/>
              <a:buChar char="Ø"/>
            </a:pPr>
            <a:r>
              <a:rPr lang="it-IT" dirty="0" smtClean="0"/>
              <a:t>Wireless: </a:t>
            </a:r>
            <a:r>
              <a:rPr lang="en-US" dirty="0"/>
              <a:t>Dual-band (2.4 and 5 GHz) IEEE </a:t>
            </a:r>
            <a:r>
              <a:rPr lang="en-US" dirty="0" smtClean="0"/>
              <a:t>802.11a/b/g/n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 general purpose </a:t>
            </a:r>
            <a:r>
              <a:rPr lang="en-US" dirty="0" smtClean="0"/>
              <a:t>GPIO features:  </a:t>
            </a:r>
            <a:endParaRPr lang="en-US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SD </a:t>
            </a:r>
            <a:r>
              <a:rPr lang="en-US" dirty="0"/>
              <a:t>card: 1 interface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UART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I2C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SPI: 1 controller with 2 chip selects </a:t>
            </a:r>
            <a:r>
              <a:rPr lang="en-US" dirty="0" smtClean="0"/>
              <a:t>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I2S</a:t>
            </a:r>
            <a:r>
              <a:rPr lang="en-US" dirty="0"/>
              <a:t>: 1 controller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GPIO</a:t>
            </a:r>
            <a:r>
              <a:rPr lang="en-US" dirty="0"/>
              <a:t>: Additional 14 (with 4 capable of PWM)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149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416" y="3072452"/>
            <a:ext cx="3292061" cy="246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740842" cy="402336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Low-cost microcontroller including full TCP/IP </a:t>
            </a:r>
            <a:r>
              <a:rPr lang="en-US" dirty="0" smtClean="0"/>
              <a:t>stack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Produced </a:t>
            </a:r>
            <a:r>
              <a:rPr lang="en-US" dirty="0"/>
              <a:t>by Shanghai-based Chinese manufacturer, </a:t>
            </a:r>
            <a:r>
              <a:rPr lang="en-US" dirty="0" err="1"/>
              <a:t>Espressif</a:t>
            </a:r>
            <a:r>
              <a:rPr lang="en-US" dirty="0"/>
              <a:t> Systems.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CPU</a:t>
            </a:r>
            <a:r>
              <a:rPr lang="en-US" dirty="0"/>
              <a:t>: 32-bit RISC </a:t>
            </a:r>
            <a:r>
              <a:rPr lang="en-US" dirty="0" err="1"/>
              <a:t>Tensilica</a:t>
            </a:r>
            <a:r>
              <a:rPr lang="en-US" dirty="0"/>
              <a:t> </a:t>
            </a:r>
            <a:r>
              <a:rPr lang="en-US" dirty="0" err="1"/>
              <a:t>Xtensa</a:t>
            </a:r>
            <a:r>
              <a:rPr lang="en-US" dirty="0"/>
              <a:t> L106 @ 80 </a:t>
            </a:r>
            <a:r>
              <a:rPr lang="en-US" dirty="0" err="1"/>
              <a:t>MHz.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RAM</a:t>
            </a:r>
            <a:r>
              <a:rPr lang="en-US" dirty="0"/>
              <a:t>: 64 kB for </a:t>
            </a:r>
            <a:r>
              <a:rPr lang="en-US" dirty="0" smtClean="0"/>
              <a:t>instructions</a:t>
            </a:r>
            <a:r>
              <a:rPr lang="en-US" dirty="0"/>
              <a:t>; 96 kB of data.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err="1" smtClean="0"/>
              <a:t>WiFi</a:t>
            </a:r>
            <a:r>
              <a:rPr lang="en-US" dirty="0"/>
              <a:t>: </a:t>
            </a:r>
            <a:r>
              <a:rPr lang="en-US" dirty="0" smtClean="0"/>
              <a:t>IEEE </a:t>
            </a:r>
            <a:r>
              <a:rPr lang="en-US" dirty="0"/>
              <a:t>802.11 b/g/n – WEP or WPA/WPA2 </a:t>
            </a:r>
            <a:r>
              <a:rPr lang="en-US" dirty="0" smtClean="0"/>
              <a:t>authentication, </a:t>
            </a:r>
            <a:r>
              <a:rPr lang="en-US" dirty="0"/>
              <a:t>or open networks.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Features: </a:t>
            </a:r>
            <a:r>
              <a:rPr lang="en-US" dirty="0"/>
              <a:t>16 GPIO pins, SPI, I2C, UART, 10-bit ADC.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0515" y="6070233"/>
            <a:ext cx="6361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Courtesy</a:t>
            </a:r>
            <a:r>
              <a:rPr lang="en-US" sz="1200" dirty="0"/>
              <a:t>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apuder</a:t>
            </a:r>
            <a:r>
              <a:rPr lang="en-US" sz="1200" dirty="0"/>
              <a:t>/</a:t>
            </a:r>
            <a:r>
              <a:rPr lang="en-US" sz="1200" dirty="0" err="1"/>
              <a:t>iot</a:t>
            </a:r>
            <a:r>
              <a:rPr lang="en-US" sz="1200" dirty="0"/>
              <a:t>-workshop/blob/master/doc/</a:t>
            </a:r>
            <a:r>
              <a:rPr lang="en-US" sz="1200" dirty="0" err="1"/>
              <a:t>iot</a:t>
            </a:r>
            <a:r>
              <a:rPr lang="en-US" sz="1200" dirty="0"/>
              <a:t>-workshop-</a:t>
            </a:r>
            <a:r>
              <a:rPr lang="en-US" sz="1200" dirty="0" err="1"/>
              <a:t>slides.pdf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207" y="2162149"/>
            <a:ext cx="1338469" cy="13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07" y="2647123"/>
            <a:ext cx="3455504" cy="3455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ESP32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45734"/>
            <a:ext cx="10548732" cy="44888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CPU: </a:t>
            </a:r>
            <a:r>
              <a:rPr lang="en-US" dirty="0"/>
              <a:t>240 MHz dual core </a:t>
            </a:r>
            <a:r>
              <a:rPr lang="en-US" dirty="0" err="1"/>
              <a:t>Tensilica</a:t>
            </a:r>
            <a:r>
              <a:rPr lang="en-US" dirty="0"/>
              <a:t> LX6 microcontroller with 600 </a:t>
            </a:r>
            <a:r>
              <a:rPr lang="en-US" dirty="0" smtClean="0"/>
              <a:t>DMIPS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Integrated 520 KB </a:t>
            </a:r>
            <a:r>
              <a:rPr lang="en-US" dirty="0" smtClean="0"/>
              <a:t>SRAM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Robust Design: industrial environments with an operating temperature ranging from -40°C to +</a:t>
            </a:r>
            <a:r>
              <a:rPr lang="en-US" dirty="0" smtClean="0"/>
              <a:t>125°C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2.4 </a:t>
            </a:r>
            <a:r>
              <a:rPr lang="en-US" dirty="0"/>
              <a:t>GHz Wi-Fi and Bluetooth combo </a:t>
            </a:r>
            <a:r>
              <a:rPr lang="en-US" dirty="0" smtClean="0"/>
              <a:t>chip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Ultra-Low </a:t>
            </a:r>
            <a:r>
              <a:rPr lang="en-US" dirty="0"/>
              <a:t>Power </a:t>
            </a:r>
            <a:r>
              <a:rPr lang="en-US" dirty="0" smtClean="0"/>
              <a:t>Management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Features:	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3 x </a:t>
            </a:r>
            <a:r>
              <a:rPr lang="en-US" dirty="0" smtClean="0"/>
              <a:t>UARTs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3 </a:t>
            </a:r>
            <a:r>
              <a:rPr lang="en-US" dirty="0"/>
              <a:t>x SPI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12 x ADC input channels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DAC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PWM/timer input/output available on every GPIO pin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540" y="1886021"/>
            <a:ext cx="1835426" cy="1835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71" y="3923597"/>
            <a:ext cx="2005772" cy="165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77" y="1926710"/>
            <a:ext cx="2284069" cy="1807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714" y="4337247"/>
            <a:ext cx="1807537" cy="1807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458" y="1886021"/>
            <a:ext cx="2302565" cy="23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019" y="2227691"/>
            <a:ext cx="3548273" cy="2752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92" y="1919909"/>
            <a:ext cx="2649300" cy="2320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667" y="2524539"/>
            <a:ext cx="2254393" cy="1716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883" y="4661880"/>
            <a:ext cx="2266119" cy="15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of LED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6661" y="1803106"/>
            <a:ext cx="4436828" cy="445923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2107095"/>
            <a:ext cx="5568563" cy="39299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Pin D2 is in output mode.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Whenever Microcontroller turns pin D2 high, LED glows.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This process can be controlled from a remote location using different techniques.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LED can be replaced by a Relay which acts like a switch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</a:t>
            </a:r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780599" cy="4023360"/>
          </a:xfrm>
        </p:spPr>
        <p:txBody>
          <a:bodyPr/>
          <a:lstStyle/>
          <a:p>
            <a:r>
              <a:rPr lang="en-US" dirty="0" smtClean="0"/>
              <a:t>Pin D4 is in output mode</a:t>
            </a:r>
          </a:p>
          <a:p>
            <a:r>
              <a:rPr lang="en-US" dirty="0" smtClean="0"/>
              <a:t>Relay pins:	</a:t>
            </a:r>
          </a:p>
          <a:p>
            <a:pPr lvl="1"/>
            <a:r>
              <a:rPr lang="en-US" dirty="0" err="1" smtClean="0"/>
              <a:t>Vcc</a:t>
            </a:r>
            <a:r>
              <a:rPr lang="en-US" dirty="0" smtClean="0"/>
              <a:t>: connected to 3V3 of NodeMCU</a:t>
            </a:r>
          </a:p>
          <a:p>
            <a:pPr lvl="1"/>
            <a:r>
              <a:rPr lang="en-US" dirty="0" err="1" smtClean="0"/>
              <a:t>Gnd</a:t>
            </a:r>
            <a:r>
              <a:rPr lang="en-US" dirty="0" smtClean="0"/>
              <a:t>: connected to GND of NodeMCU</a:t>
            </a:r>
          </a:p>
          <a:p>
            <a:pPr lvl="1"/>
            <a:r>
              <a:rPr lang="en-US" dirty="0" smtClean="0"/>
              <a:t>Signal: connected to Pin D4</a:t>
            </a:r>
          </a:p>
          <a:p>
            <a:pPr lvl="1"/>
            <a:r>
              <a:rPr lang="en-US" dirty="0" smtClean="0"/>
              <a:t>NO/NC: Normally open/close (Output)</a:t>
            </a:r>
          </a:p>
          <a:p>
            <a:pPr lvl="1"/>
            <a:r>
              <a:rPr lang="en-US" dirty="0" smtClean="0"/>
              <a:t>C: Common (Output)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Output can be connected to higher voltage up to 250V.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643" y="1781241"/>
            <a:ext cx="4397966" cy="43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5080881" y="272539"/>
            <a:ext cx="6074799" cy="147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b="1" dirty="0"/>
              <a:t>Message Queuing Telemetry </a:t>
            </a:r>
            <a:r>
              <a:rPr lang="en-US" b="1" dirty="0" smtClean="0"/>
              <a:t>Transport</a:t>
            </a:r>
            <a:r>
              <a:rPr lang="en-US" dirty="0" smtClean="0"/>
              <a:t> is </a:t>
            </a:r>
            <a:r>
              <a:rPr lang="en-US" dirty="0"/>
              <a:t>a lightweight publish/subscribe protocol with reliable bi-directional message delivery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Invented in 1999 by Andy Stanford-Clark (IBM) and Arlen Nipper. The original problem was to send sensor data from oil pipelines through a satellite link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Runs on top of TCP/IP. Both client and broker need a TCP/IP stack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Event </a:t>
            </a:r>
            <a:r>
              <a:rPr lang="en-US" dirty="0" smtClean="0"/>
              <a:t>oriented, therefore avoids polling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825946" y="3508039"/>
            <a:ext cx="2604841" cy="26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11568"/>
          </a:xfrm>
        </p:spPr>
        <p:txBody>
          <a:bodyPr/>
          <a:lstStyle/>
          <a:p>
            <a:r>
              <a:rPr lang="en-US"/>
              <a:t>Publish / Subscribe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9692" y="2016125"/>
            <a:ext cx="5105400" cy="30734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79" y="2111828"/>
            <a:ext cx="5423263" cy="38535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Clients are always connected with a broker.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Both publishers and subscribers are “clients”.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client sends a message (</a:t>
            </a:r>
            <a:r>
              <a:rPr lang="en-US" b="1" dirty="0" smtClean="0"/>
              <a:t>publisher</a:t>
            </a:r>
            <a:r>
              <a:rPr lang="en-US" dirty="0" smtClean="0"/>
              <a:t>).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One or more clients receive the message (</a:t>
            </a:r>
            <a:r>
              <a:rPr lang="en-US" b="1" dirty="0" smtClean="0"/>
              <a:t>subscribers</a:t>
            </a:r>
            <a:r>
              <a:rPr lang="en-US" dirty="0" smtClean="0"/>
              <a:t>).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MQTT uses “</a:t>
            </a:r>
            <a:r>
              <a:rPr lang="en-US" b="1" dirty="0" smtClean="0"/>
              <a:t>topics</a:t>
            </a:r>
            <a:r>
              <a:rPr lang="en-US" dirty="0" smtClean="0"/>
              <a:t>” to determine which message is routed to which client.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topic is a “hierarchical structured string”.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1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Internet </a:t>
            </a:r>
            <a:r>
              <a:rPr lang="en-US" sz="2800" dirty="0"/>
              <a:t>of Things (IoT) </a:t>
            </a:r>
            <a:r>
              <a:rPr lang="en-US" sz="2800" dirty="0" smtClean="0"/>
              <a:t>means </a:t>
            </a:r>
            <a:r>
              <a:rPr lang="en-US" sz="2800" dirty="0"/>
              <a:t>learning and interacting with millions of things including services, sensors, actuators, and </a:t>
            </a:r>
            <a:r>
              <a:rPr lang="en-US" sz="2800" dirty="0" smtClean="0"/>
              <a:t>many </a:t>
            </a:r>
            <a:r>
              <a:rPr lang="en-US" sz="2800" dirty="0"/>
              <a:t>other objects on the Internet. 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IoT allows objects to be sensed and controlled remotely across networks.</a:t>
            </a:r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74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Broker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13" y="2473325"/>
            <a:ext cx="8420100" cy="2768600"/>
          </a:xfrm>
        </p:spPr>
      </p:pic>
      <p:sp>
        <p:nvSpPr>
          <p:cNvPr id="5" name="TextBox 4"/>
          <p:cNvSpPr txBox="1"/>
          <p:nvPr/>
        </p:nvSpPr>
        <p:spPr>
          <a:xfrm>
            <a:off x="8559861" y="5977890"/>
            <a:ext cx="3552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Source: http</a:t>
            </a:r>
            <a:r>
              <a:rPr lang="en-US" sz="1200" dirty="0"/>
              <a:t>://</a:t>
            </a:r>
            <a:r>
              <a:rPr lang="en-US" sz="1200" dirty="0" err="1" smtClean="0"/>
              <a:t>moxd.io</a:t>
            </a:r>
            <a:r>
              <a:rPr lang="en-US" sz="1200" dirty="0" smtClean="0"/>
              <a:t>/2015/10/public-</a:t>
            </a:r>
            <a:r>
              <a:rPr lang="en-US" sz="1200" dirty="0" err="1" smtClean="0"/>
              <a:t>mqtt</a:t>
            </a:r>
            <a:r>
              <a:rPr lang="en-US" sz="1200" dirty="0" smtClean="0"/>
              <a:t>-brokers/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938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EC2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Affordable/ Inexpensive </a:t>
            </a:r>
            <a:r>
              <a:rPr lang="mr-IN" dirty="0" smtClean="0"/>
              <a:t>–</a:t>
            </a:r>
            <a:r>
              <a:rPr lang="en-US" dirty="0" smtClean="0"/>
              <a:t> Free trial for an year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Capability of running thousands of instances at a time</a:t>
            </a:r>
          </a:p>
          <a:p>
            <a:pPr>
              <a:buFont typeface="Wingdings" charset="2"/>
              <a:buChar char="Ø"/>
            </a:pPr>
            <a:r>
              <a:rPr lang="en-US" altLang="x-none" dirty="0" smtClean="0"/>
              <a:t>Highly Secured- Includes </a:t>
            </a:r>
            <a:r>
              <a:rPr lang="en-US" altLang="x-none" dirty="0"/>
              <a:t>web service interfaces to configure firewall settings that control network access to and between groups of instances</a:t>
            </a:r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425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6603"/>
            <a:ext cx="10331154" cy="5868988"/>
          </a:xfrm>
        </p:spPr>
      </p:pic>
    </p:spTree>
    <p:extLst>
      <p:ext uri="{BB962C8B-B14F-4D97-AF65-F5344CB8AC3E}">
        <p14:creationId xmlns:p14="http://schemas.microsoft.com/office/powerpoint/2010/main" val="139412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46" y="286603"/>
            <a:ext cx="9640377" cy="5942490"/>
          </a:xfrm>
        </p:spPr>
      </p:pic>
    </p:spTree>
    <p:extLst>
      <p:ext uri="{BB962C8B-B14F-4D97-AF65-F5344CB8AC3E}">
        <p14:creationId xmlns:p14="http://schemas.microsoft.com/office/powerpoint/2010/main" val="63283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3" y="286603"/>
            <a:ext cx="9639973" cy="6024983"/>
          </a:xfrm>
        </p:spPr>
      </p:pic>
    </p:spTree>
    <p:extLst>
      <p:ext uri="{BB962C8B-B14F-4D97-AF65-F5344CB8AC3E}">
        <p14:creationId xmlns:p14="http://schemas.microsoft.com/office/powerpoint/2010/main" val="1663930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279" y="1837136"/>
            <a:ext cx="7591580" cy="4146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637" y="1894179"/>
            <a:ext cx="4919206" cy="418930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1600" dirty="0" smtClean="0"/>
              <a:t>Echo is powered by Alexa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Helps interact with devices in more intuitive way using voice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Developed </a:t>
            </a:r>
            <a:r>
              <a:rPr lang="en-US" sz="1600" dirty="0"/>
              <a:t>by </a:t>
            </a:r>
            <a:r>
              <a:rPr lang="en-US" sz="1600" dirty="0" smtClean="0"/>
              <a:t>Amazon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When you ask Alexa for something, it triggers an Alexa Skills Kit, which is often linked to AWS Lambda to execute the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7876083" y="286603"/>
            <a:ext cx="2524223" cy="1325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8839" y="6083485"/>
            <a:ext cx="452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Courtesy: https</a:t>
            </a:r>
            <a:r>
              <a:rPr lang="en-US" sz="1200" dirty="0"/>
              <a:t>://</a:t>
            </a:r>
            <a:r>
              <a:rPr lang="en-US" sz="1200" dirty="0" err="1"/>
              <a:t>www.leverege.com</a:t>
            </a:r>
            <a:r>
              <a:rPr lang="en-US" sz="1200" dirty="0"/>
              <a:t>/blogpost/</a:t>
            </a:r>
            <a:r>
              <a:rPr lang="en-US" sz="1200" dirty="0" err="1"/>
              <a:t>alexa</a:t>
            </a:r>
            <a:r>
              <a:rPr lang="en-US" sz="1200" dirty="0"/>
              <a:t>-skills-kit-tutorial</a:t>
            </a:r>
          </a:p>
        </p:txBody>
      </p:sp>
    </p:spTree>
    <p:extLst>
      <p:ext uri="{BB962C8B-B14F-4D97-AF65-F5344CB8AC3E}">
        <p14:creationId xmlns:p14="http://schemas.microsoft.com/office/powerpoint/2010/main" val="9929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Examples</a:t>
            </a:r>
            <a:endParaRPr lang="en-US" dirty="0"/>
          </a:p>
        </p:txBody>
      </p:sp>
      <p:sp>
        <p:nvSpPr>
          <p:cNvPr id="5" name="Teardrop 4"/>
          <p:cNvSpPr/>
          <p:nvPr/>
        </p:nvSpPr>
        <p:spPr>
          <a:xfrm>
            <a:off x="1765663" y="2144484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What is the weather today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6" name="Teardrop 5"/>
          <p:cNvSpPr/>
          <p:nvPr/>
        </p:nvSpPr>
        <p:spPr>
          <a:xfrm>
            <a:off x="4639492" y="3457868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dirty="0" smtClean="0"/>
              <a:t>trigger find my phone</a:t>
            </a:r>
            <a:endParaRPr lang="en-US" sz="2000" dirty="0"/>
          </a:p>
        </p:txBody>
      </p:sp>
      <p:sp>
        <p:nvSpPr>
          <p:cNvPr id="7" name="Teardrop 6"/>
          <p:cNvSpPr/>
          <p:nvPr/>
        </p:nvSpPr>
        <p:spPr>
          <a:xfrm>
            <a:off x="1097280" y="4844139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dirty="0" smtClean="0"/>
              <a:t>open 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543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Node-RED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39" y="1978031"/>
            <a:ext cx="6360831" cy="376016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79" y="1845733"/>
            <a:ext cx="4799937" cy="405148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Node-RED </a:t>
            </a:r>
            <a:r>
              <a:rPr lang="en-US" dirty="0" smtClean="0">
                <a:solidFill>
                  <a:schemeClr val="tx1"/>
                </a:solidFill>
              </a:rPr>
              <a:t>is a software tool for wiring together hardware devices, APIs and online services as a part of IoT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Node-RED </a:t>
            </a:r>
            <a:r>
              <a:rPr lang="en-US" dirty="0">
                <a:solidFill>
                  <a:schemeClr val="tx1"/>
                </a:solidFill>
              </a:rPr>
              <a:t>provides a browser-based flow editor, which can be used to </a:t>
            </a:r>
            <a:r>
              <a:rPr lang="en-US" dirty="0" smtClean="0">
                <a:solidFill>
                  <a:schemeClr val="tx1"/>
                </a:solidFill>
              </a:rPr>
              <a:t>create JavaScript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functions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Elements </a:t>
            </a:r>
            <a:r>
              <a:rPr lang="en-US" dirty="0">
                <a:solidFill>
                  <a:schemeClr val="tx1"/>
                </a:solidFill>
              </a:rPr>
              <a:t>of applications can be saved or shared for re-use.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runtime is built </a:t>
            </a:r>
            <a:r>
              <a:rPr lang="en-US" dirty="0" smtClean="0">
                <a:solidFill>
                  <a:schemeClr val="tx1"/>
                </a:solidFill>
              </a:rPr>
              <a:t>on 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flows created in Node-RED are stored using </a:t>
            </a:r>
            <a:r>
              <a:rPr lang="en-US" dirty="0" smtClean="0">
                <a:solidFill>
                  <a:schemeClr val="tx1"/>
                </a:solidFill>
              </a:rPr>
              <a:t>JSON.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10482361" y="101075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in Intel Edison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5460" y="1860069"/>
            <a:ext cx="7977809" cy="42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26" y="2308934"/>
            <a:ext cx="10058400" cy="3097382"/>
          </a:xfrm>
        </p:spPr>
      </p:pic>
    </p:spTree>
    <p:extLst>
      <p:ext uri="{BB962C8B-B14F-4D97-AF65-F5344CB8AC3E}">
        <p14:creationId xmlns:p14="http://schemas.microsoft.com/office/powerpoint/2010/main" val="24152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5967"/>
            <a:ext cx="10058400" cy="914668"/>
          </a:xfrm>
        </p:spPr>
        <p:txBody>
          <a:bodyPr/>
          <a:lstStyle/>
          <a:p>
            <a:r>
              <a:rPr lang="en-US" dirty="0" smtClean="0"/>
              <a:t>IoT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3" y="1040635"/>
            <a:ext cx="11512164" cy="484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6051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Image Courtesy</a:t>
            </a:r>
            <a:r>
              <a:rPr lang="en-US" sz="1000" dirty="0"/>
              <a:t>: Yuichi Kawamoto, Hiroki </a:t>
            </a:r>
            <a:r>
              <a:rPr lang="en-US" sz="1000" dirty="0" err="1"/>
              <a:t>Nishiyama</a:t>
            </a:r>
            <a:r>
              <a:rPr lang="en-US" sz="1000" dirty="0"/>
              <a:t>, </a:t>
            </a:r>
            <a:r>
              <a:rPr lang="en-US" sz="1000" dirty="0" err="1"/>
              <a:t>Nei</a:t>
            </a:r>
            <a:r>
              <a:rPr lang="en-US" sz="1000" dirty="0"/>
              <a:t> Kato, Naoko Yoshimura, and Shinichi Yamamoto</a:t>
            </a:r>
            <a:r>
              <a:rPr lang="en-US" sz="1000" dirty="0" smtClean="0"/>
              <a:t>, </a:t>
            </a:r>
            <a:r>
              <a:rPr lang="en-US" sz="1000" dirty="0"/>
              <a:t>"Internet of Things (IoT): </a:t>
            </a:r>
            <a:r>
              <a:rPr lang="en-US" sz="1000" dirty="0" smtClean="0"/>
              <a:t>Present State </a:t>
            </a:r>
            <a:r>
              <a:rPr lang="en-US" sz="1000" dirty="0"/>
              <a:t>and Future Prospects", IEICE Transactions on Information and </a:t>
            </a:r>
            <a:r>
              <a:rPr lang="en-US" sz="1000" dirty="0" smtClean="0"/>
              <a:t>Systems, Oct</a:t>
            </a:r>
            <a:r>
              <a:rPr lang="en-US" sz="1000" dirty="0"/>
              <a:t>. </a:t>
            </a:r>
            <a:r>
              <a:rPr lang="en-US" sz="1000" dirty="0" smtClean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0255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in </a:t>
            </a:r>
            <a:r>
              <a:rPr lang="en-US" dirty="0" err="1" smtClean="0"/>
              <a:t>RPi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7" y="1908720"/>
            <a:ext cx="8241414" cy="4079538"/>
          </a:xfrm>
        </p:spPr>
      </p:pic>
    </p:spTree>
    <p:extLst>
      <p:ext uri="{BB962C8B-B14F-4D97-AF65-F5344CB8AC3E}">
        <p14:creationId xmlns:p14="http://schemas.microsoft.com/office/powerpoint/2010/main" val="993006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for 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10" y="1846263"/>
            <a:ext cx="6694305" cy="4022725"/>
          </a:xfrm>
        </p:spPr>
      </p:pic>
    </p:spTree>
    <p:extLst>
      <p:ext uri="{BB962C8B-B14F-4D97-AF65-F5344CB8AC3E}">
        <p14:creationId xmlns:p14="http://schemas.microsoft.com/office/powerpoint/2010/main" val="223521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55" y="651532"/>
            <a:ext cx="8998226" cy="62064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55" y="96257"/>
            <a:ext cx="10058400" cy="725378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Master Control Flow in Raspberry Pi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58951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in IBM </a:t>
            </a:r>
            <a:r>
              <a:rPr lang="en-US" dirty="0" err="1" smtClean="0"/>
              <a:t>BlueMix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8041" y="1846263"/>
            <a:ext cx="96562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262" y="286604"/>
            <a:ext cx="10559424" cy="366540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Cloudant</a:t>
            </a:r>
            <a:r>
              <a:rPr lang="en-US" sz="3200" dirty="0" smtClean="0"/>
              <a:t> data storage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2" y="773559"/>
            <a:ext cx="10642436" cy="5403084"/>
          </a:xfrm>
        </p:spPr>
      </p:pic>
    </p:spTree>
    <p:extLst>
      <p:ext uri="{BB962C8B-B14F-4D97-AF65-F5344CB8AC3E}">
        <p14:creationId xmlns:p14="http://schemas.microsoft.com/office/powerpoint/2010/main" val="1132067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3" y="153658"/>
            <a:ext cx="11779197" cy="5942341"/>
          </a:xfrm>
        </p:spPr>
      </p:pic>
    </p:spTree>
    <p:extLst>
      <p:ext uri="{BB962C8B-B14F-4D97-AF65-F5344CB8AC3E}">
        <p14:creationId xmlns:p14="http://schemas.microsoft.com/office/powerpoint/2010/main" val="2042206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8" y="146804"/>
            <a:ext cx="11993394" cy="5957316"/>
          </a:xfrm>
        </p:spPr>
      </p:pic>
    </p:spTree>
    <p:extLst>
      <p:ext uri="{BB962C8B-B14F-4D97-AF65-F5344CB8AC3E}">
        <p14:creationId xmlns:p14="http://schemas.microsoft.com/office/powerpoint/2010/main" val="1038999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31" y="2014331"/>
            <a:ext cx="11119069" cy="3462328"/>
          </a:xfrm>
        </p:spPr>
      </p:pic>
    </p:spTree>
    <p:extLst>
      <p:ext uri="{BB962C8B-B14F-4D97-AF65-F5344CB8AC3E}">
        <p14:creationId xmlns:p14="http://schemas.microsoft.com/office/powerpoint/2010/main" val="72692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Use of Voice to control IoT devices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Need for effortless updates and connection using Node-Red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Scenario: Brightness control in Edison by changing Regulator value </a:t>
            </a:r>
            <a:r>
              <a:rPr lang="en-US" smtClean="0"/>
              <a:t>in Node-Red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Control on any device from remote locations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No limitation of distance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27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Estimates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58" y="2319229"/>
            <a:ext cx="2161049" cy="11807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8" y="1993435"/>
            <a:ext cx="1623848" cy="977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1" y="1971758"/>
            <a:ext cx="3568858" cy="1386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8" y="4081814"/>
            <a:ext cx="3440275" cy="1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82" y="3408440"/>
            <a:ext cx="3457133" cy="13685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69" y="3174209"/>
            <a:ext cx="2527250" cy="1602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793" y="5021900"/>
            <a:ext cx="2561264" cy="12120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53" y="4654542"/>
            <a:ext cx="2726741" cy="157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Human Machine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Screen and Keyboard, </a:t>
            </a:r>
            <a:r>
              <a:rPr lang="en-US" dirty="0" smtClean="0"/>
              <a:t>Text-bases </a:t>
            </a:r>
            <a:r>
              <a:rPr lang="en-US" dirty="0"/>
              <a:t>UI computers.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2" y="2528276"/>
            <a:ext cx="3238022" cy="2983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69" y="2552550"/>
            <a:ext cx="4806890" cy="26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21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2. Mouse</a:t>
            </a:r>
            <a:r>
              <a:rPr lang="en-US" sz="2800" dirty="0"/>
              <a:t>, GUI computers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821" y="1810405"/>
            <a:ext cx="5374213" cy="3898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34" y="1810406"/>
            <a:ext cx="5227447" cy="403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3. Touch Screen, Portable devices.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531" y="1900051"/>
            <a:ext cx="60340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4. </a:t>
            </a:r>
            <a:r>
              <a:rPr lang="en-US" sz="2800" dirty="0" smtClean="0"/>
              <a:t>Voice-control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2279" y="2123400"/>
            <a:ext cx="3204009" cy="2403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003" y="3866606"/>
            <a:ext cx="3600954" cy="2398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88" y="3043645"/>
            <a:ext cx="3679115" cy="24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Voice Control and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/>
              <a:t>Control of Home devices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Outdoor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Security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Weather Monitoring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Navigation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Industrial automation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57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into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420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Hardware: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MCUs: Raspberry Pi, Intel Edison, ESP8266, ESP32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Sensors: Photo Light Sensor, DHT11(Temp/Humidity), PIR, Door Sensor, Seed groove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Actuators: Servo Motor, LED, Relays, Buzzer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Hands free speaker: Amazon Echo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Web Services: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Alexa Skill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Amazon Web Services(AWS)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IBM </a:t>
            </a:r>
            <a:r>
              <a:rPr lang="en-US" dirty="0" err="1" smtClean="0"/>
              <a:t>Bluemix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err="1" smtClean="0"/>
              <a:t>Twilio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Third party services: Open weather, Google account for email, </a:t>
            </a:r>
            <a:r>
              <a:rPr lang="en-US" dirty="0" err="1" smtClean="0"/>
              <a:t>Mosquitto</a:t>
            </a: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Protocols: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MQTT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HTTP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SSH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392</TotalTime>
  <Words>1525</Words>
  <Application>Microsoft Macintosh PowerPoint</Application>
  <PresentationFormat>Widescreen</PresentationFormat>
  <Paragraphs>222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Courier New</vt:lpstr>
      <vt:lpstr>Mangal</vt:lpstr>
      <vt:lpstr>Wingdings</vt:lpstr>
      <vt:lpstr>Retrospect</vt:lpstr>
      <vt:lpstr>Internet of Things Using Node-Red and Alexa</vt:lpstr>
      <vt:lpstr>What is IoT?</vt:lpstr>
      <vt:lpstr>IoT Classification</vt:lpstr>
      <vt:lpstr>Evolution of Human Machine Interaction</vt:lpstr>
      <vt:lpstr>2. Mouse, GUI computers</vt:lpstr>
      <vt:lpstr>3. Touch Screen, Portable devices.</vt:lpstr>
      <vt:lpstr>4. Voice-control</vt:lpstr>
      <vt:lpstr>Applications of Voice Control and IoT</vt:lpstr>
      <vt:lpstr>Lets get into the project</vt:lpstr>
      <vt:lpstr>Raspberry Pi 3 Model B</vt:lpstr>
      <vt:lpstr>Intel Edison</vt:lpstr>
      <vt:lpstr>ESP8266</vt:lpstr>
      <vt:lpstr>ESP32</vt:lpstr>
      <vt:lpstr>SENSORS</vt:lpstr>
      <vt:lpstr>ACTUATORS</vt:lpstr>
      <vt:lpstr>Working of LED</vt:lpstr>
      <vt:lpstr>Working of Relay</vt:lpstr>
      <vt:lpstr>MQTT</vt:lpstr>
      <vt:lpstr>Publish / Subscribe</vt:lpstr>
      <vt:lpstr>MQTT Broker</vt:lpstr>
      <vt:lpstr>Advantages of EC2</vt:lpstr>
      <vt:lpstr>PowerPoint Presentation</vt:lpstr>
      <vt:lpstr>PowerPoint Presentation</vt:lpstr>
      <vt:lpstr>PowerPoint Presentation</vt:lpstr>
      <vt:lpstr>Alexa</vt:lpstr>
      <vt:lpstr>Basic Examples</vt:lpstr>
      <vt:lpstr>Node-RED</vt:lpstr>
      <vt:lpstr>Flow in Intel Edison</vt:lpstr>
      <vt:lpstr>PowerPoint Presentation</vt:lpstr>
      <vt:lpstr>Flow in RPi</vt:lpstr>
      <vt:lpstr>Dashboard for Pi</vt:lpstr>
      <vt:lpstr>Master Control Flow in Raspberry Pi</vt:lpstr>
      <vt:lpstr>Flow in IBM BlueMix</vt:lpstr>
      <vt:lpstr>Cloudant data storage</vt:lpstr>
      <vt:lpstr>PowerPoint Presentation</vt:lpstr>
      <vt:lpstr>PowerPoint Presentation</vt:lpstr>
      <vt:lpstr>Demo</vt:lpstr>
      <vt:lpstr>CONCLUSION</vt:lpstr>
      <vt:lpstr>Cost Estimates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Using Node-Red and Alexa</dc:title>
  <dc:creator>Anoja Rajalakshmi</dc:creator>
  <cp:lastModifiedBy>Anoja Rajalakshmi</cp:lastModifiedBy>
  <cp:revision>47</cp:revision>
  <dcterms:created xsi:type="dcterms:W3CDTF">2017-08-12T16:38:29Z</dcterms:created>
  <dcterms:modified xsi:type="dcterms:W3CDTF">2017-08-15T07:08:36Z</dcterms:modified>
</cp:coreProperties>
</file>